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57" r:id="rId4"/>
    <p:sldId id="259" r:id="rId5"/>
    <p:sldId id="266" r:id="rId6"/>
    <p:sldId id="265" r:id="rId7"/>
    <p:sldId id="260" r:id="rId8"/>
    <p:sldId id="261" r:id="rId9"/>
    <p:sldId id="262" r:id="rId10"/>
    <p:sldId id="263" r:id="rId11"/>
    <p:sldId id="268"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5" d="100"/>
          <a:sy n="125" d="100"/>
        </p:scale>
        <p:origin x="-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8EA75A-84AF-B440-BBC4-F3999DD48DD9}" type="datetimeFigureOut">
              <a:rPr lang="en-US" smtClean="0"/>
              <a:t>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6AC9D-1945-6E43-87A5-5E73BE226F6B}" type="slidenum">
              <a:rPr lang="en-US" smtClean="0"/>
              <a:t>‹#›</a:t>
            </a:fld>
            <a:endParaRPr lang="en-US"/>
          </a:p>
        </p:txBody>
      </p:sp>
    </p:spTree>
    <p:extLst>
      <p:ext uri="{BB962C8B-B14F-4D97-AF65-F5344CB8AC3E}">
        <p14:creationId xmlns:p14="http://schemas.microsoft.com/office/powerpoint/2010/main" val="36222042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3/20/14</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3/20/14</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3/20/14</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istory.ac.uk/reviews/review/415" TargetMode="Externa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www.bdavetian.com/salonhistory.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ilywriting.net/SalonBackground.htm" TargetMode="External"/><Relationship Id="rId3" Type="http://schemas.openxmlformats.org/officeDocument/2006/relationships/hyperlink" Target="http://plato.stanford.edu/entries/enlightenm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hyperlink" Target="http://www.youtube.com/watch?v=SbRGIFIBcQ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orld4.eu/the-salons-of-paris/" TargetMode="External"/><Relationship Id="rId4" Type="http://schemas.openxmlformats.org/officeDocument/2006/relationships/hyperlink" Target="http://www.dailywriting.net/SalonBackground.htm" TargetMode="External"/><Relationship Id="rId5" Type="http://schemas.openxmlformats.org/officeDocument/2006/relationships/hyperlink" Target="http://www.fordham.edu/halsall/mod/18salons.asp" TargetMode="External"/><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atelynludwig.com/masters/the_literary_salon/a_brief_history/salons_as_womens_plac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hyperlink" Target="https://sites.google.com/a/wisc.edu/ils202fall11/home/student-wikis/grou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hyperlink" Target="https://www.mtholyoke.edu/courses/rschwart/hist255-s01/paris_homework/Background.salon.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nytimes.com/2005/11/20/books/review/20riding.html?_r=0"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hyperlink" Target="http://digital.library.upenn.edu/women/eagle/congress/jenki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97" y="143565"/>
            <a:ext cx="9043503" cy="1329635"/>
          </a:xfrm>
        </p:spPr>
        <p:txBody>
          <a:bodyPr/>
          <a:lstStyle/>
          <a:p>
            <a:pPr algn="ctr"/>
            <a:r>
              <a:rPr lang="en-US" dirty="0" smtClean="0"/>
              <a:t>The Role of Women in </a:t>
            </a:r>
            <a:br>
              <a:rPr lang="en-US" dirty="0" smtClean="0"/>
            </a:br>
            <a:r>
              <a:rPr lang="en-US" dirty="0" smtClean="0"/>
              <a:t>18</a:t>
            </a:r>
            <a:r>
              <a:rPr lang="en-US" baseline="30000" dirty="0" smtClean="0"/>
              <a:t>th</a:t>
            </a:r>
            <a:r>
              <a:rPr lang="en-US" dirty="0" smtClean="0"/>
              <a:t> Century French Salons</a:t>
            </a:r>
            <a:endParaRPr lang="en-US" dirty="0"/>
          </a:p>
        </p:txBody>
      </p:sp>
      <p:sp>
        <p:nvSpPr>
          <p:cNvPr id="3" name="Subtitle 2"/>
          <p:cNvSpPr>
            <a:spLocks noGrp="1"/>
          </p:cNvSpPr>
          <p:nvPr>
            <p:ph type="subTitle" idx="1"/>
          </p:nvPr>
        </p:nvSpPr>
        <p:spPr>
          <a:xfrm>
            <a:off x="100497" y="5560528"/>
            <a:ext cx="2306982" cy="1174088"/>
          </a:xfrm>
        </p:spPr>
        <p:txBody>
          <a:bodyPr/>
          <a:lstStyle/>
          <a:p>
            <a:r>
              <a:rPr lang="en-US" dirty="0" smtClean="0"/>
              <a:t>By Griffin Godsick</a:t>
            </a:r>
          </a:p>
          <a:p>
            <a:r>
              <a:rPr lang="en-US" dirty="0" smtClean="0"/>
              <a:t>AP Euro</a:t>
            </a:r>
          </a:p>
          <a:p>
            <a:r>
              <a:rPr lang="en-US" dirty="0" smtClean="0"/>
              <a:t>March 2014</a:t>
            </a:r>
            <a:endParaRPr lang="en-US" dirty="0"/>
          </a:p>
        </p:txBody>
      </p:sp>
      <p:pic>
        <p:nvPicPr>
          <p:cNvPr id="4" name="Picture 3"/>
          <p:cNvPicPr>
            <a:picLocks noChangeAspect="1"/>
          </p:cNvPicPr>
          <p:nvPr/>
        </p:nvPicPr>
        <p:blipFill>
          <a:blip r:embed="rId2"/>
          <a:stretch>
            <a:fillRect/>
          </a:stretch>
        </p:blipFill>
        <p:spPr>
          <a:xfrm>
            <a:off x="4476300" y="1613212"/>
            <a:ext cx="3239605" cy="4458172"/>
          </a:xfrm>
          <a:prstGeom prst="rect">
            <a:avLst/>
          </a:prstGeom>
        </p:spPr>
      </p:pic>
      <p:sp>
        <p:nvSpPr>
          <p:cNvPr id="6" name="TextBox 5"/>
          <p:cNvSpPr txBox="1"/>
          <p:nvPr/>
        </p:nvSpPr>
        <p:spPr>
          <a:xfrm>
            <a:off x="4476300" y="6071384"/>
            <a:ext cx="3239605" cy="584776"/>
          </a:xfrm>
          <a:prstGeom prst="rect">
            <a:avLst/>
          </a:prstGeom>
          <a:noFill/>
        </p:spPr>
        <p:txBody>
          <a:bodyPr wrap="square" rtlCol="0">
            <a:spAutoFit/>
          </a:bodyPr>
          <a:lstStyle/>
          <a:p>
            <a:pPr algn="ctr"/>
            <a:r>
              <a:rPr lang="en-US" sz="1600" dirty="0" smtClean="0"/>
              <a:t>Renowned </a:t>
            </a:r>
            <a:r>
              <a:rPr lang="en-US" sz="1600" i="1" dirty="0" err="1" smtClean="0"/>
              <a:t>salonnière</a:t>
            </a:r>
            <a:endParaRPr lang="en-US" sz="1600" i="1" dirty="0" smtClean="0"/>
          </a:p>
          <a:p>
            <a:pPr algn="ctr"/>
            <a:r>
              <a:rPr lang="en-US" sz="1600" dirty="0" smtClean="0"/>
              <a:t> Madame Necker (Suzanne </a:t>
            </a:r>
            <a:r>
              <a:rPr lang="en-US" sz="1600" dirty="0" err="1" smtClean="0"/>
              <a:t>Curchod</a:t>
            </a:r>
            <a:r>
              <a:rPr lang="en-US" sz="1600" dirty="0" smtClean="0"/>
              <a:t>) </a:t>
            </a:r>
            <a:endParaRPr lang="en-US" sz="1600" dirty="0"/>
          </a:p>
        </p:txBody>
      </p:sp>
    </p:spTree>
    <p:extLst>
      <p:ext uri="{BB962C8B-B14F-4D97-AF65-F5344CB8AC3E}">
        <p14:creationId xmlns:p14="http://schemas.microsoft.com/office/powerpoint/2010/main" val="2375637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261" y="69057"/>
            <a:ext cx="7531651" cy="868362"/>
          </a:xfrm>
        </p:spPr>
        <p:txBody>
          <a:bodyPr/>
          <a:lstStyle/>
          <a:p>
            <a:r>
              <a:rPr lang="en-US" dirty="0" smtClean="0"/>
              <a:t>Religious Significance of Salons</a:t>
            </a:r>
            <a:endParaRPr lang="en-US" dirty="0"/>
          </a:p>
        </p:txBody>
      </p:sp>
      <p:sp>
        <p:nvSpPr>
          <p:cNvPr id="3" name="Content Placeholder 2"/>
          <p:cNvSpPr>
            <a:spLocks noGrp="1"/>
          </p:cNvSpPr>
          <p:nvPr>
            <p:ph idx="1"/>
          </p:nvPr>
        </p:nvSpPr>
        <p:spPr>
          <a:xfrm>
            <a:off x="477520" y="1138184"/>
            <a:ext cx="4511041" cy="4939982"/>
          </a:xfrm>
        </p:spPr>
        <p:txBody>
          <a:bodyPr>
            <a:normAutofit fontScale="92500" lnSpcReduction="10000"/>
          </a:bodyPr>
          <a:lstStyle/>
          <a:p>
            <a:pPr marL="0" indent="0">
              <a:buNone/>
            </a:pPr>
            <a:r>
              <a:rPr lang="en-US" dirty="0"/>
              <a:t>The rapidly changing beliefs in the Catholic Church directly influenced much of the discussion that occurred in the </a:t>
            </a:r>
            <a:r>
              <a:rPr lang="en-US" dirty="0" smtClean="0"/>
              <a:t>salons during this period. As a result of the Enlightenment, many people no </a:t>
            </a:r>
            <a:r>
              <a:rPr lang="en-US" dirty="0"/>
              <a:t>longer simply accepted religious doctrines, but began to analyze and question these teachings for </a:t>
            </a:r>
            <a:r>
              <a:rPr lang="en-US" dirty="0" smtClean="0"/>
              <a:t>themselves. </a:t>
            </a:r>
            <a:r>
              <a:rPr lang="en-US" dirty="0"/>
              <a:t>T</a:t>
            </a:r>
            <a:r>
              <a:rPr lang="en-US" dirty="0" smtClean="0"/>
              <a:t>he </a:t>
            </a:r>
            <a:r>
              <a:rPr lang="en-US" dirty="0"/>
              <a:t>atmosphere </a:t>
            </a:r>
            <a:r>
              <a:rPr lang="en-US" dirty="0" smtClean="0"/>
              <a:t>in the salons </a:t>
            </a:r>
            <a:r>
              <a:rPr lang="en-US" dirty="0"/>
              <a:t>allowed forums for </a:t>
            </a:r>
            <a:r>
              <a:rPr lang="en-US" dirty="0" smtClean="0"/>
              <a:t>discussion on important topics such as religion.</a:t>
            </a:r>
          </a:p>
          <a:p>
            <a:pPr marL="0" indent="0">
              <a:buNone/>
            </a:pPr>
            <a:endParaRPr lang="en-US" dirty="0" smtClean="0"/>
          </a:p>
          <a:p>
            <a:pPr marL="0" indent="0">
              <a:buNone/>
            </a:pPr>
            <a:r>
              <a:rPr lang="en-US" sz="1600" dirty="0"/>
              <a:t>*To learn more about </a:t>
            </a:r>
            <a:r>
              <a:rPr lang="en-US" sz="1600" dirty="0" smtClean="0"/>
              <a:t>the Enlightenment and religion, </a:t>
            </a:r>
            <a:r>
              <a:rPr lang="en-US" sz="1600" dirty="0"/>
              <a:t>visit this link: </a:t>
            </a:r>
            <a:r>
              <a:rPr lang="en-US" sz="1600" dirty="0">
                <a:hlinkClick r:id="rId2"/>
              </a:rPr>
              <a:t>http://www.history.ac.uk/reviews/review/</a:t>
            </a:r>
            <a:r>
              <a:rPr lang="en-US" sz="1600" dirty="0" smtClean="0">
                <a:hlinkClick r:id="rId2"/>
              </a:rPr>
              <a:t>415</a:t>
            </a:r>
            <a:endParaRPr lang="en-US" sz="1600" dirty="0" smtClean="0"/>
          </a:p>
          <a:p>
            <a:pPr marL="0" indent="0">
              <a:buNone/>
            </a:pPr>
            <a:endParaRPr lang="en-US" sz="1600" dirty="0"/>
          </a:p>
          <a:p>
            <a:pPr marL="0" indent="0">
              <a:buNone/>
            </a:pPr>
            <a:endParaRPr lang="en-US" dirty="0"/>
          </a:p>
        </p:txBody>
      </p:sp>
      <p:pic>
        <p:nvPicPr>
          <p:cNvPr id="4" name="Picture 3"/>
          <p:cNvPicPr>
            <a:picLocks noChangeAspect="1"/>
          </p:cNvPicPr>
          <p:nvPr/>
        </p:nvPicPr>
        <p:blipFill>
          <a:blip r:embed="rId3"/>
          <a:stretch>
            <a:fillRect/>
          </a:stretch>
        </p:blipFill>
        <p:spPr>
          <a:xfrm>
            <a:off x="5302210" y="1188852"/>
            <a:ext cx="3431461" cy="4805547"/>
          </a:xfrm>
          <a:prstGeom prst="rect">
            <a:avLst/>
          </a:prstGeom>
        </p:spPr>
      </p:pic>
      <p:sp>
        <p:nvSpPr>
          <p:cNvPr id="5" name="TextBox 4"/>
          <p:cNvSpPr txBox="1"/>
          <p:nvPr/>
        </p:nvSpPr>
        <p:spPr>
          <a:xfrm>
            <a:off x="5302210" y="5994399"/>
            <a:ext cx="3431461" cy="738664"/>
          </a:xfrm>
          <a:prstGeom prst="rect">
            <a:avLst/>
          </a:prstGeom>
          <a:noFill/>
        </p:spPr>
        <p:txBody>
          <a:bodyPr wrap="square" rtlCol="0">
            <a:spAutoFit/>
          </a:bodyPr>
          <a:lstStyle/>
          <a:p>
            <a:pPr algn="ctr"/>
            <a:r>
              <a:rPr lang="en-US" sz="1400" dirty="0"/>
              <a:t>Late 18th century French </a:t>
            </a:r>
            <a:r>
              <a:rPr lang="en-US" sz="1400" dirty="0" smtClean="0"/>
              <a:t>Catholic </a:t>
            </a:r>
          </a:p>
          <a:p>
            <a:pPr algn="ctr"/>
            <a:r>
              <a:rPr lang="en-US" sz="1400" dirty="0" smtClean="0"/>
              <a:t>forged </a:t>
            </a:r>
            <a:r>
              <a:rPr lang="en-US" sz="1400" dirty="0"/>
              <a:t>iron cross </a:t>
            </a:r>
            <a:endParaRPr lang="en-US" sz="1400" dirty="0" smtClean="0"/>
          </a:p>
          <a:p>
            <a:pPr algn="ctr"/>
            <a:r>
              <a:rPr lang="en-US" sz="1400" dirty="0" smtClean="0"/>
              <a:t>crafted </a:t>
            </a:r>
            <a:r>
              <a:rPr lang="en-US" sz="1400" dirty="0"/>
              <a:t>in the traditional Baroque style.</a:t>
            </a:r>
            <a:endParaRPr lang="en-US" sz="1400" dirty="0"/>
          </a:p>
        </p:txBody>
      </p:sp>
    </p:spTree>
    <p:extLst>
      <p:ext uri="{BB962C8B-B14F-4D97-AF65-F5344CB8AC3E}">
        <p14:creationId xmlns:p14="http://schemas.microsoft.com/office/powerpoint/2010/main" val="311954670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9718"/>
            <a:ext cx="9144000" cy="868362"/>
          </a:xfrm>
        </p:spPr>
        <p:txBody>
          <a:bodyPr/>
          <a:lstStyle/>
          <a:p>
            <a:r>
              <a:rPr lang="en-US" dirty="0" smtClean="0"/>
              <a:t>The Impact of the </a:t>
            </a:r>
            <a:r>
              <a:rPr lang="en-US" dirty="0" err="1"/>
              <a:t>S</a:t>
            </a:r>
            <a:r>
              <a:rPr lang="en-US" dirty="0" err="1" smtClean="0"/>
              <a:t>alonnières</a:t>
            </a:r>
            <a:endParaRPr lang="en-US" dirty="0"/>
          </a:p>
        </p:txBody>
      </p:sp>
      <p:sp>
        <p:nvSpPr>
          <p:cNvPr id="3" name="Content Placeholder 2"/>
          <p:cNvSpPr>
            <a:spLocks noGrp="1"/>
          </p:cNvSpPr>
          <p:nvPr>
            <p:ph idx="1"/>
          </p:nvPr>
        </p:nvSpPr>
        <p:spPr>
          <a:xfrm>
            <a:off x="914400" y="1442720"/>
            <a:ext cx="7203440" cy="4500880"/>
          </a:xfrm>
        </p:spPr>
        <p:txBody>
          <a:bodyPr>
            <a:normAutofit lnSpcReduction="10000"/>
          </a:bodyPr>
          <a:lstStyle/>
          <a:p>
            <a:pPr marL="0" indent="0">
              <a:buNone/>
            </a:pPr>
            <a:r>
              <a:rPr lang="en-US" dirty="0"/>
              <a:t>The 18th century Enlightenment inspired a focus on intellectual pursuits, which led to the establishment of the influential institution of the French salon. It was here that women found an opportunity to emerge as significant players in Paris society. Salons provided the perfect setting for the great minds of the </a:t>
            </a:r>
            <a:r>
              <a:rPr lang="en-US" dirty="0" smtClean="0"/>
              <a:t>period to </a:t>
            </a:r>
            <a:r>
              <a:rPr lang="en-US" dirty="0"/>
              <a:t>gather and engage in challenging discourse on a variety of subjects. This exchange of ideas was hosted and overseen by the </a:t>
            </a:r>
            <a:r>
              <a:rPr lang="en-US" dirty="0" err="1"/>
              <a:t>salonnières</a:t>
            </a:r>
            <a:r>
              <a:rPr lang="en-US" dirty="0"/>
              <a:t>, who determined the agendas and guided the conversations. </a:t>
            </a:r>
            <a:r>
              <a:rPr lang="en-US" dirty="0" smtClean="0"/>
              <a:t>Here </a:t>
            </a:r>
            <a:r>
              <a:rPr lang="en-US" dirty="0"/>
              <a:t>women </a:t>
            </a:r>
            <a:r>
              <a:rPr lang="en-US" dirty="0" smtClean="0"/>
              <a:t>could </a:t>
            </a:r>
            <a:r>
              <a:rPr lang="en-US" dirty="0"/>
              <a:t>become more educated, interact with men, </a:t>
            </a:r>
            <a:r>
              <a:rPr lang="en-US" dirty="0" smtClean="0"/>
              <a:t>express </a:t>
            </a:r>
            <a:r>
              <a:rPr lang="en-US" dirty="0"/>
              <a:t>their own </a:t>
            </a:r>
            <a:r>
              <a:rPr lang="en-US" dirty="0" smtClean="0"/>
              <a:t>thoughts, and impact the intellectual, political, cultural, and social environment and direction of France.</a:t>
            </a:r>
            <a:endParaRPr lang="en-US" dirty="0"/>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7285292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278"/>
            <a:ext cx="7313613" cy="726122"/>
          </a:xfrm>
        </p:spPr>
        <p:txBody>
          <a:bodyPr/>
          <a:lstStyle/>
          <a:p>
            <a:r>
              <a:rPr lang="en-US" dirty="0" smtClean="0"/>
              <a:t>Works Cited</a:t>
            </a:r>
            <a:endParaRPr lang="en-US" dirty="0"/>
          </a:p>
        </p:txBody>
      </p:sp>
      <p:sp>
        <p:nvSpPr>
          <p:cNvPr id="3" name="Content Placeholder 2"/>
          <p:cNvSpPr>
            <a:spLocks noGrp="1"/>
          </p:cNvSpPr>
          <p:nvPr>
            <p:ph idx="1"/>
          </p:nvPr>
        </p:nvSpPr>
        <p:spPr>
          <a:xfrm>
            <a:off x="375920" y="1300480"/>
            <a:ext cx="8453120" cy="4673600"/>
          </a:xfrm>
        </p:spPr>
        <p:txBody>
          <a:bodyPr>
            <a:normAutofit lnSpcReduction="10000"/>
          </a:bodyPr>
          <a:lstStyle/>
          <a:p>
            <a:pPr marL="0" indent="0">
              <a:buNone/>
            </a:pPr>
            <a:r>
              <a:rPr lang="en-US" sz="1800" dirty="0"/>
              <a:t>Jenkins, Helen P.  “Madame de Stael.” </a:t>
            </a:r>
            <a:r>
              <a:rPr lang="en-US" sz="1800" u="sng" dirty="0"/>
              <a:t>A Celebration of Women Writers.</a:t>
            </a:r>
            <a:r>
              <a:rPr lang="en-US" sz="1800" dirty="0"/>
              <a:t> The Congress of </a:t>
            </a:r>
            <a:r>
              <a:rPr lang="en-US" sz="1800" dirty="0" smtClean="0"/>
              <a:t>	Women. 1893</a:t>
            </a:r>
            <a:r>
              <a:rPr lang="en-US" sz="1800" dirty="0"/>
              <a:t>. </a:t>
            </a:r>
            <a:r>
              <a:rPr lang="en-US" sz="1800" dirty="0" smtClean="0"/>
              <a:t>WEB. 16 Mar 2014</a:t>
            </a:r>
            <a:r>
              <a:rPr lang="en-US" sz="1800" dirty="0"/>
              <a:t>. &lt;http://</a:t>
            </a:r>
            <a:r>
              <a:rPr lang="en-US" sz="1800" dirty="0" err="1"/>
              <a:t>digital.library.upenn.edu</a:t>
            </a:r>
            <a:r>
              <a:rPr lang="en-US" sz="1800" dirty="0"/>
              <a:t>/women</a:t>
            </a:r>
            <a:r>
              <a:rPr lang="en-US" sz="1800" dirty="0" smtClean="0"/>
              <a:t>/	eagle</a:t>
            </a:r>
            <a:r>
              <a:rPr lang="en-US" sz="1800" dirty="0"/>
              <a:t>/congress/</a:t>
            </a:r>
            <a:r>
              <a:rPr lang="en-US" sz="1800" dirty="0" err="1"/>
              <a:t>jenkins.html</a:t>
            </a:r>
            <a:r>
              <a:rPr lang="en-US" sz="1800" dirty="0"/>
              <a:t>&gt;.</a:t>
            </a:r>
            <a:endParaRPr lang="en-US" sz="1800" dirty="0" smtClean="0"/>
          </a:p>
          <a:p>
            <a:pPr marL="0" indent="0">
              <a:buNone/>
            </a:pPr>
            <a:r>
              <a:rPr lang="en-US" sz="1800" dirty="0" smtClean="0"/>
              <a:t>“Salon Life.” 1815. </a:t>
            </a:r>
            <a:r>
              <a:rPr lang="en-US" sz="1800" u="sng" dirty="0" smtClean="0"/>
              <a:t>Modern History Sourcebook. </a:t>
            </a:r>
            <a:r>
              <a:rPr lang="en-US" sz="1800" dirty="0" smtClean="0"/>
              <a:t>WEB. 8 </a:t>
            </a:r>
            <a:r>
              <a:rPr lang="en-US" sz="1800" dirty="0"/>
              <a:t>Mar 2014</a:t>
            </a:r>
            <a:r>
              <a:rPr lang="en-US" sz="1800" dirty="0"/>
              <a:t>. &lt;http:/</a:t>
            </a:r>
            <a:r>
              <a:rPr lang="en-US" sz="1800" dirty="0" smtClean="0"/>
              <a:t>/	</a:t>
            </a:r>
            <a:r>
              <a:rPr lang="en-US" sz="1800" dirty="0" err="1" smtClean="0"/>
              <a:t>www.fordham.edu</a:t>
            </a:r>
            <a:r>
              <a:rPr lang="en-US" sz="1800" dirty="0" smtClean="0"/>
              <a:t>/	</a:t>
            </a:r>
            <a:r>
              <a:rPr lang="en-US" sz="1800" dirty="0" err="1" smtClean="0"/>
              <a:t>halsall</a:t>
            </a:r>
            <a:r>
              <a:rPr lang="en-US" sz="1800" dirty="0"/>
              <a:t>/mod/18salons.asp&gt;</a:t>
            </a:r>
            <a:r>
              <a:rPr lang="en-US" sz="1800" dirty="0" smtClean="0"/>
              <a:t>.</a:t>
            </a:r>
          </a:p>
          <a:p>
            <a:pPr marL="0" indent="0">
              <a:buNone/>
            </a:pPr>
            <a:r>
              <a:rPr lang="en-US" sz="1800" dirty="0" smtClean="0"/>
              <a:t>“The Salons of the Enlightenment.” </a:t>
            </a:r>
            <a:r>
              <a:rPr lang="en-US" sz="1800" u="sng" dirty="0" smtClean="0"/>
              <a:t>Mount Holyoke.</a:t>
            </a:r>
            <a:r>
              <a:rPr lang="en-US" sz="1800" dirty="0" smtClean="0"/>
              <a:t> WEB. 10 </a:t>
            </a:r>
            <a:r>
              <a:rPr lang="en-US" sz="1800" dirty="0"/>
              <a:t>Mar </a:t>
            </a:r>
            <a:r>
              <a:rPr lang="en-US" sz="1800" dirty="0" smtClean="0"/>
              <a:t>2014. &lt;</a:t>
            </a:r>
            <a:r>
              <a:rPr lang="en-US" sz="1800" dirty="0"/>
              <a:t>https:/</a:t>
            </a:r>
            <a:r>
              <a:rPr lang="en-US" sz="1800" dirty="0" smtClean="0"/>
              <a:t>/	</a:t>
            </a:r>
            <a:r>
              <a:rPr lang="en-US" sz="1800" dirty="0" err="1" smtClean="0"/>
              <a:t>www.mtholyoke.edu</a:t>
            </a:r>
            <a:r>
              <a:rPr lang="en-US" sz="1800" dirty="0"/>
              <a:t>/courses/</a:t>
            </a:r>
            <a:r>
              <a:rPr lang="en-US" sz="1800" dirty="0" err="1"/>
              <a:t>rschwart</a:t>
            </a:r>
            <a:r>
              <a:rPr lang="en-US" sz="1800" dirty="0"/>
              <a:t>/hist255-s01/</a:t>
            </a:r>
            <a:r>
              <a:rPr lang="en-US" sz="1800" dirty="0" err="1"/>
              <a:t>paris_homework</a:t>
            </a:r>
            <a:r>
              <a:rPr lang="en-US" sz="1800" dirty="0" smtClean="0"/>
              <a:t>/	</a:t>
            </a:r>
            <a:r>
              <a:rPr lang="en-US" sz="1800" dirty="0" err="1" smtClean="0"/>
              <a:t>Enlightenment_salon.html</a:t>
            </a:r>
            <a:r>
              <a:rPr lang="en-US" sz="1800" dirty="0"/>
              <a:t>&gt;</a:t>
            </a:r>
            <a:r>
              <a:rPr lang="en-US" sz="1800" dirty="0" smtClean="0"/>
              <a:t>.</a:t>
            </a:r>
          </a:p>
          <a:p>
            <a:pPr marL="0" indent="0">
              <a:buNone/>
            </a:pPr>
            <a:r>
              <a:rPr lang="en-US" sz="1800" dirty="0" smtClean="0"/>
              <a:t>“Salons as a Woman’s Place.” </a:t>
            </a:r>
            <a:r>
              <a:rPr lang="en-US" sz="1800" u="sng" dirty="0" smtClean="0"/>
              <a:t>Reinventing the Feminine.</a:t>
            </a:r>
            <a:r>
              <a:rPr lang="en-US" sz="1800" dirty="0"/>
              <a:t> </a:t>
            </a:r>
            <a:r>
              <a:rPr lang="en-US" sz="1800" dirty="0" smtClean="0"/>
              <a:t>WEB. 16 Mar 2014.&lt;</a:t>
            </a:r>
            <a:r>
              <a:rPr lang="en-US" sz="1800" dirty="0"/>
              <a:t>http:/</a:t>
            </a:r>
            <a:r>
              <a:rPr lang="en-US" sz="1800" dirty="0" smtClean="0"/>
              <a:t>/	</a:t>
            </a:r>
            <a:r>
              <a:rPr lang="en-US" sz="1800" dirty="0" err="1" smtClean="0"/>
              <a:t>www.katelynludwig.com</a:t>
            </a:r>
            <a:r>
              <a:rPr lang="en-US" sz="1800" dirty="0"/>
              <a:t>/masters/</a:t>
            </a:r>
            <a:r>
              <a:rPr lang="en-US" sz="1800" dirty="0" err="1"/>
              <a:t>the_literary_salon</a:t>
            </a:r>
            <a:r>
              <a:rPr lang="en-US" sz="1800" dirty="0"/>
              <a:t>/</a:t>
            </a:r>
            <a:r>
              <a:rPr lang="en-US" sz="1800" dirty="0" err="1"/>
              <a:t>a_brief_history</a:t>
            </a:r>
            <a:r>
              <a:rPr lang="en-US" sz="1800" dirty="0" smtClean="0"/>
              <a:t>/	</a:t>
            </a:r>
            <a:r>
              <a:rPr lang="en-US" sz="1800" dirty="0" err="1" smtClean="0"/>
              <a:t>salons_as_womens_place.html</a:t>
            </a:r>
            <a:r>
              <a:rPr lang="en-US" sz="1800" dirty="0"/>
              <a:t>&gt;.</a:t>
            </a:r>
            <a:endParaRPr lang="en-US" sz="1800" dirty="0" smtClean="0"/>
          </a:p>
          <a:p>
            <a:pPr marL="0" indent="0">
              <a:buNone/>
            </a:pPr>
            <a:r>
              <a:rPr lang="en-US" sz="1800" dirty="0" err="1" smtClean="0"/>
              <a:t>Zundel</a:t>
            </a:r>
            <a:r>
              <a:rPr lang="en-US" sz="1800" dirty="0" smtClean="0"/>
              <a:t>, Hannah. “Women's </a:t>
            </a:r>
            <a:r>
              <a:rPr lang="en-US" sz="1800" dirty="0"/>
              <a:t>Involvement in the French Salons (Early 18</a:t>
            </a:r>
            <a:r>
              <a:rPr lang="en-US" sz="1800" baseline="30000" dirty="0"/>
              <a:t>th</a:t>
            </a:r>
            <a:r>
              <a:rPr lang="en-US" sz="1800" dirty="0"/>
              <a:t> </a:t>
            </a:r>
            <a:r>
              <a:rPr lang="en-US" sz="1800" dirty="0" smtClean="0"/>
              <a:t>Century).” 	</a:t>
            </a:r>
            <a:r>
              <a:rPr lang="en-US" sz="1800" u="sng" dirty="0" smtClean="0"/>
              <a:t>University of Wisconsin-Madison.</a:t>
            </a:r>
            <a:r>
              <a:rPr lang="en-US" sz="1800" dirty="0" smtClean="0"/>
              <a:t> Fall 2011. WEB. 10 Mar 2014</a:t>
            </a:r>
            <a:r>
              <a:rPr lang="en-US" sz="1800" dirty="0"/>
              <a:t>. &lt;https:/</a:t>
            </a:r>
            <a:r>
              <a:rPr lang="en-US" sz="1800" dirty="0" smtClean="0"/>
              <a:t>/	</a:t>
            </a:r>
            <a:r>
              <a:rPr lang="en-US" sz="1800" dirty="0" err="1" smtClean="0"/>
              <a:t>sites.google.com</a:t>
            </a:r>
            <a:r>
              <a:rPr lang="en-US" sz="1800" dirty="0"/>
              <a:t>/a/</a:t>
            </a:r>
            <a:r>
              <a:rPr lang="en-US" sz="1800" dirty="0" err="1"/>
              <a:t>wisc.edu</a:t>
            </a:r>
            <a:r>
              <a:rPr lang="en-US" sz="1800" dirty="0"/>
              <a:t>/ils202fall11/home</a:t>
            </a:r>
            <a:r>
              <a:rPr lang="en-US" sz="1800" dirty="0" smtClean="0"/>
              <a:t>/student</a:t>
            </a:r>
            <a:r>
              <a:rPr lang="en-US" sz="1800" dirty="0"/>
              <a:t>-wikis/group4&gt;</a:t>
            </a:r>
            <a:r>
              <a:rPr lang="en-US" sz="1800" dirty="0" smtClean="0"/>
              <a:t>.</a:t>
            </a:r>
          </a:p>
          <a:p>
            <a:pPr marL="0" indent="0">
              <a:buNone/>
            </a:pPr>
            <a:endParaRPr lang="en-US" sz="1800" baseline="30000" dirty="0"/>
          </a:p>
        </p:txBody>
      </p:sp>
    </p:spTree>
    <p:extLst>
      <p:ext uri="{BB962C8B-B14F-4D97-AF65-F5344CB8AC3E}">
        <p14:creationId xmlns:p14="http://schemas.microsoft.com/office/powerpoint/2010/main" val="243053549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8803"/>
            <a:ext cx="7313613" cy="744675"/>
          </a:xfrm>
        </p:spPr>
        <p:txBody>
          <a:bodyPr/>
          <a:lstStyle/>
          <a:p>
            <a:r>
              <a:rPr lang="en-US" dirty="0" smtClean="0"/>
              <a:t>What is a Salon?</a:t>
            </a:r>
            <a:endParaRPr lang="en-US" dirty="0"/>
          </a:p>
        </p:txBody>
      </p:sp>
      <p:sp>
        <p:nvSpPr>
          <p:cNvPr id="3" name="Content Placeholder 2"/>
          <p:cNvSpPr>
            <a:spLocks noGrp="1"/>
          </p:cNvSpPr>
          <p:nvPr>
            <p:ph idx="1"/>
          </p:nvPr>
        </p:nvSpPr>
        <p:spPr>
          <a:xfrm>
            <a:off x="352757" y="907773"/>
            <a:ext cx="8425885" cy="1764749"/>
          </a:xfrm>
        </p:spPr>
        <p:txBody>
          <a:bodyPr>
            <a:normAutofit lnSpcReduction="10000"/>
          </a:bodyPr>
          <a:lstStyle/>
          <a:p>
            <a:pPr marL="0" indent="0">
              <a:buNone/>
            </a:pPr>
            <a:r>
              <a:rPr lang="en-US" dirty="0" smtClean="0"/>
              <a:t>A </a:t>
            </a:r>
            <a:r>
              <a:rPr lang="en-US" dirty="0"/>
              <a:t>conversational gathering. Usually this is a select group of intellectuals, artists and politicians who meet in the private residence of a socially influential </a:t>
            </a:r>
            <a:r>
              <a:rPr lang="en-US" dirty="0" smtClean="0"/>
              <a:t>and </a:t>
            </a:r>
            <a:r>
              <a:rPr lang="en-US" dirty="0"/>
              <a:t>often </a:t>
            </a:r>
            <a:r>
              <a:rPr lang="en-US" dirty="0" smtClean="0"/>
              <a:t>wealthy </a:t>
            </a:r>
            <a:r>
              <a:rPr lang="en-US" dirty="0"/>
              <a:t>person</a:t>
            </a:r>
            <a:r>
              <a:rPr lang="en-US" dirty="0" smtClean="0"/>
              <a:t>. </a:t>
            </a:r>
            <a:r>
              <a:rPr lang="en-US" dirty="0"/>
              <a:t>Numerous wealthy women presided over salons in France </a:t>
            </a:r>
            <a:r>
              <a:rPr lang="en-US" dirty="0" smtClean="0"/>
              <a:t>throughout the 17</a:t>
            </a:r>
            <a:r>
              <a:rPr lang="en-US" baseline="30000" dirty="0" smtClean="0"/>
              <a:t>th</a:t>
            </a:r>
            <a:r>
              <a:rPr lang="en-US" dirty="0" smtClean="0"/>
              <a:t> and 18</a:t>
            </a:r>
            <a:r>
              <a:rPr lang="en-US" baseline="30000" dirty="0" smtClean="0"/>
              <a:t>th</a:t>
            </a:r>
            <a:r>
              <a:rPr lang="en-US" dirty="0" smtClean="0"/>
              <a:t> centuries.</a:t>
            </a:r>
            <a:endParaRPr lang="en-US" dirty="0"/>
          </a:p>
          <a:p>
            <a:pPr marL="0" indent="0">
              <a:buNone/>
            </a:pPr>
            <a:endParaRPr lang="en-US" dirty="0" smtClean="0"/>
          </a:p>
        </p:txBody>
      </p:sp>
      <p:pic>
        <p:nvPicPr>
          <p:cNvPr id="5" name="Picture 4"/>
          <p:cNvPicPr>
            <a:picLocks noChangeAspect="1"/>
          </p:cNvPicPr>
          <p:nvPr/>
        </p:nvPicPr>
        <p:blipFill>
          <a:blip r:embed="rId2"/>
          <a:stretch>
            <a:fillRect/>
          </a:stretch>
        </p:blipFill>
        <p:spPr>
          <a:xfrm>
            <a:off x="3562857" y="2728828"/>
            <a:ext cx="4958467" cy="3262149"/>
          </a:xfrm>
          <a:prstGeom prst="rect">
            <a:avLst/>
          </a:prstGeom>
        </p:spPr>
      </p:pic>
      <p:sp>
        <p:nvSpPr>
          <p:cNvPr id="6" name="TextBox 5"/>
          <p:cNvSpPr txBox="1"/>
          <p:nvPr/>
        </p:nvSpPr>
        <p:spPr>
          <a:xfrm>
            <a:off x="120946" y="4222468"/>
            <a:ext cx="3441911" cy="738664"/>
          </a:xfrm>
          <a:prstGeom prst="rect">
            <a:avLst/>
          </a:prstGeom>
          <a:noFill/>
        </p:spPr>
        <p:txBody>
          <a:bodyPr wrap="square" rtlCol="0">
            <a:spAutoFit/>
          </a:bodyPr>
          <a:lstStyle/>
          <a:p>
            <a:r>
              <a:rPr lang="en-US" sz="1400" dirty="0" smtClean="0"/>
              <a:t>For a more detailed definition of a salon, </a:t>
            </a:r>
            <a:endParaRPr lang="en-US" sz="1400" dirty="0" smtClean="0"/>
          </a:p>
          <a:p>
            <a:r>
              <a:rPr lang="en-US" sz="1400" dirty="0" smtClean="0"/>
              <a:t>visit </a:t>
            </a:r>
            <a:r>
              <a:rPr lang="en-US" sz="1400" dirty="0"/>
              <a:t>this link: </a:t>
            </a:r>
            <a:r>
              <a:rPr lang="en-US" sz="1400" dirty="0">
                <a:hlinkClick r:id="rId3"/>
              </a:rPr>
              <a:t>http://www.bdavetian.com/</a:t>
            </a:r>
            <a:r>
              <a:rPr lang="en-US" sz="1400" dirty="0" smtClean="0">
                <a:hlinkClick r:id="rId3"/>
              </a:rPr>
              <a:t>salonhistory.html</a:t>
            </a:r>
            <a:r>
              <a:rPr lang="en-US" sz="1400" dirty="0" smtClean="0"/>
              <a:t> </a:t>
            </a:r>
            <a:endParaRPr lang="en-US" sz="1400" dirty="0"/>
          </a:p>
        </p:txBody>
      </p:sp>
      <p:sp>
        <p:nvSpPr>
          <p:cNvPr id="4" name="TextBox 3"/>
          <p:cNvSpPr txBox="1"/>
          <p:nvPr/>
        </p:nvSpPr>
        <p:spPr>
          <a:xfrm>
            <a:off x="3562857" y="6005229"/>
            <a:ext cx="4958467" cy="584776"/>
          </a:xfrm>
          <a:prstGeom prst="rect">
            <a:avLst/>
          </a:prstGeom>
          <a:noFill/>
        </p:spPr>
        <p:txBody>
          <a:bodyPr wrap="square" rtlCol="0">
            <a:spAutoFit/>
          </a:bodyPr>
          <a:lstStyle/>
          <a:p>
            <a:pPr algn="ctr"/>
            <a:r>
              <a:rPr lang="en-US" sz="1600" i="1" dirty="0"/>
              <a:t>A Reading in the Salon of Madame </a:t>
            </a:r>
            <a:r>
              <a:rPr lang="en-US" sz="1600" i="1" dirty="0" err="1" smtClean="0"/>
              <a:t>Geoffrin</a:t>
            </a:r>
            <a:r>
              <a:rPr lang="en-US" sz="1600" i="1" dirty="0" smtClean="0"/>
              <a:t> </a:t>
            </a:r>
            <a:r>
              <a:rPr lang="en-US" sz="1600" dirty="0"/>
              <a:t>in 1755</a:t>
            </a:r>
          </a:p>
          <a:p>
            <a:pPr algn="ctr"/>
            <a:r>
              <a:rPr lang="en-US" sz="1600" dirty="0"/>
              <a:t>painted by </a:t>
            </a:r>
            <a:r>
              <a:rPr lang="en-US" sz="1600" dirty="0" err="1"/>
              <a:t>Anicet</a:t>
            </a:r>
            <a:r>
              <a:rPr lang="en-US" sz="1600" dirty="0"/>
              <a:t>-Charles-Gabriel </a:t>
            </a:r>
            <a:r>
              <a:rPr lang="en-US" sz="1600" dirty="0" err="1"/>
              <a:t>Lemonnier</a:t>
            </a:r>
            <a:endParaRPr lang="en-US" sz="1600" dirty="0"/>
          </a:p>
        </p:txBody>
      </p:sp>
    </p:spTree>
    <p:extLst>
      <p:ext uri="{BB962C8B-B14F-4D97-AF65-F5344CB8AC3E}">
        <p14:creationId xmlns:p14="http://schemas.microsoft.com/office/powerpoint/2010/main" val="69857182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1404"/>
            <a:ext cx="7313613" cy="868362"/>
          </a:xfrm>
        </p:spPr>
        <p:txBody>
          <a:bodyPr/>
          <a:lstStyle/>
          <a:p>
            <a:r>
              <a:rPr lang="en-US" dirty="0" smtClean="0"/>
              <a:t>The Beginning </a:t>
            </a:r>
            <a:r>
              <a:rPr lang="en-US" dirty="0" smtClean="0"/>
              <a:t>of Salons</a:t>
            </a:r>
            <a:endParaRPr lang="en-US" dirty="0"/>
          </a:p>
        </p:txBody>
      </p:sp>
      <p:sp>
        <p:nvSpPr>
          <p:cNvPr id="3" name="Content Placeholder 2"/>
          <p:cNvSpPr>
            <a:spLocks noGrp="1"/>
          </p:cNvSpPr>
          <p:nvPr>
            <p:ph idx="1"/>
          </p:nvPr>
        </p:nvSpPr>
        <p:spPr>
          <a:xfrm>
            <a:off x="518160" y="1470094"/>
            <a:ext cx="8026400" cy="4703210"/>
          </a:xfrm>
        </p:spPr>
        <p:txBody>
          <a:bodyPr>
            <a:normAutofit/>
          </a:bodyPr>
          <a:lstStyle/>
          <a:p>
            <a:pPr marL="0" indent="0">
              <a:buNone/>
            </a:pPr>
            <a:r>
              <a:rPr lang="en-US" dirty="0" smtClean="0"/>
              <a:t>Started in the early 16</a:t>
            </a:r>
            <a:r>
              <a:rPr lang="en-US" baseline="30000" dirty="0" smtClean="0"/>
              <a:t>th</a:t>
            </a:r>
            <a:r>
              <a:rPr lang="en-US" dirty="0"/>
              <a:t> </a:t>
            </a:r>
            <a:r>
              <a:rPr lang="en-US" dirty="0" smtClean="0"/>
              <a:t>century, and </a:t>
            </a:r>
            <a:r>
              <a:rPr lang="en-US" dirty="0" smtClean="0"/>
              <a:t>debatably </a:t>
            </a:r>
            <a:r>
              <a:rPr lang="en-US" dirty="0" smtClean="0"/>
              <a:t>still present, though the generally accepted cut-off is early 19</a:t>
            </a:r>
            <a:r>
              <a:rPr lang="en-US" baseline="30000" dirty="0" smtClean="0"/>
              <a:t>th</a:t>
            </a:r>
            <a:r>
              <a:rPr lang="en-US" dirty="0" smtClean="0"/>
              <a:t> century</a:t>
            </a:r>
            <a:r>
              <a:rPr lang="en-US" dirty="0"/>
              <a:t>. </a:t>
            </a:r>
            <a:endParaRPr lang="en-US" dirty="0" smtClean="0"/>
          </a:p>
          <a:p>
            <a:pPr marL="0" indent="0">
              <a:buNone/>
            </a:pPr>
            <a:r>
              <a:rPr lang="en-US" dirty="0" smtClean="0"/>
              <a:t>The </a:t>
            </a:r>
            <a:r>
              <a:rPr lang="en-US" dirty="0" smtClean="0"/>
              <a:t>first salon was considered to have begun around 1607 in </a:t>
            </a:r>
            <a:r>
              <a:rPr lang="en-US" dirty="0"/>
              <a:t>the Parisian townhouse of Catherine de </a:t>
            </a:r>
            <a:r>
              <a:rPr lang="en-US" dirty="0" err="1"/>
              <a:t>Vivonne</a:t>
            </a:r>
            <a:r>
              <a:rPr lang="en-US" dirty="0" smtClean="0"/>
              <a:t>, marquise </a:t>
            </a:r>
            <a:r>
              <a:rPr lang="en-US" dirty="0"/>
              <a:t>de </a:t>
            </a:r>
            <a:r>
              <a:rPr lang="en-US" dirty="0" err="1" smtClean="0"/>
              <a:t>Rambouillet</a:t>
            </a:r>
            <a:r>
              <a:rPr lang="en-US" dirty="0" smtClean="0"/>
              <a:t>, where she received guests in her </a:t>
            </a:r>
            <a:r>
              <a:rPr lang="en-US" dirty="0"/>
              <a:t>famous </a:t>
            </a:r>
            <a:r>
              <a:rPr lang="en-US" dirty="0" err="1"/>
              <a:t>chambre</a:t>
            </a:r>
            <a:r>
              <a:rPr lang="en-US" dirty="0"/>
              <a:t> </a:t>
            </a:r>
            <a:r>
              <a:rPr lang="en-US" dirty="0" err="1" smtClean="0"/>
              <a:t>bleue</a:t>
            </a:r>
            <a:r>
              <a:rPr lang="en-US" dirty="0" smtClean="0"/>
              <a:t> (Blue Room)</a:t>
            </a:r>
            <a:r>
              <a:rPr lang="en-US" dirty="0"/>
              <a:t> </a:t>
            </a:r>
            <a:endParaRPr lang="en-US" dirty="0" smtClean="0"/>
          </a:p>
          <a:p>
            <a:pPr marL="0" indent="0">
              <a:buNone/>
            </a:pPr>
            <a:r>
              <a:rPr lang="en-US" sz="1400" dirty="0" smtClean="0"/>
              <a:t>*</a:t>
            </a:r>
            <a:r>
              <a:rPr lang="en-US" sz="1400" dirty="0" smtClean="0"/>
              <a:t>To learn more about </a:t>
            </a:r>
            <a:r>
              <a:rPr lang="en-US" sz="1400" dirty="0" smtClean="0"/>
              <a:t>Madame </a:t>
            </a:r>
            <a:r>
              <a:rPr lang="en-US" sz="1400" dirty="0" err="1" smtClean="0"/>
              <a:t>Rambouillet</a:t>
            </a:r>
            <a:r>
              <a:rPr lang="en-US" sz="1400" dirty="0" smtClean="0"/>
              <a:t>, </a:t>
            </a:r>
            <a:r>
              <a:rPr lang="en-US" sz="1400" dirty="0" smtClean="0"/>
              <a:t>visit </a:t>
            </a:r>
            <a:r>
              <a:rPr lang="en-US" sz="1400" dirty="0"/>
              <a:t>this </a:t>
            </a:r>
            <a:r>
              <a:rPr lang="en-US" sz="1400" dirty="0" err="1" smtClean="0"/>
              <a:t>link:</a:t>
            </a:r>
            <a:r>
              <a:rPr lang="en-US" sz="1400" dirty="0" err="1" smtClean="0">
                <a:hlinkClick r:id="rId2"/>
              </a:rPr>
              <a:t>http</a:t>
            </a:r>
            <a:r>
              <a:rPr lang="en-US" sz="1400" dirty="0">
                <a:hlinkClick r:id="rId2"/>
              </a:rPr>
              <a:t>://www.dailywriting.net/</a:t>
            </a:r>
            <a:r>
              <a:rPr lang="en-US" sz="1400" dirty="0" smtClean="0">
                <a:hlinkClick r:id="rId2"/>
              </a:rPr>
              <a:t>SalonBackground.htm</a:t>
            </a:r>
            <a:endParaRPr lang="en-US" sz="1400" dirty="0" smtClean="0"/>
          </a:p>
          <a:p>
            <a:pPr marL="0" indent="0">
              <a:buNone/>
            </a:pPr>
            <a:r>
              <a:rPr lang="en-US" dirty="0" smtClean="0"/>
              <a:t>Salons </a:t>
            </a:r>
            <a:r>
              <a:rPr lang="en-US" dirty="0" smtClean="0"/>
              <a:t>began to flourish in France during </a:t>
            </a:r>
            <a:r>
              <a:rPr lang="en-US" dirty="0" smtClean="0"/>
              <a:t>the </a:t>
            </a:r>
            <a:r>
              <a:rPr lang="en-US" dirty="0" smtClean="0"/>
              <a:t>period known as the </a:t>
            </a:r>
            <a:r>
              <a:rPr lang="en-US" dirty="0" smtClean="0"/>
              <a:t>Enlightenment, which </a:t>
            </a:r>
            <a:r>
              <a:rPr lang="en-US" dirty="0" smtClean="0"/>
              <a:t>spanned the 18</a:t>
            </a:r>
            <a:r>
              <a:rPr lang="en-US" baseline="30000" dirty="0" smtClean="0"/>
              <a:t>th</a:t>
            </a:r>
            <a:r>
              <a:rPr lang="en-US" dirty="0" smtClean="0"/>
              <a:t> century.        </a:t>
            </a:r>
            <a:endParaRPr lang="en-US" dirty="0" smtClean="0"/>
          </a:p>
          <a:p>
            <a:pPr marL="0" indent="0">
              <a:buNone/>
            </a:pPr>
            <a:r>
              <a:rPr lang="en-US" sz="1400" dirty="0" smtClean="0"/>
              <a:t>*</a:t>
            </a:r>
            <a:r>
              <a:rPr lang="en-US" sz="1400" dirty="0" smtClean="0"/>
              <a:t>To read more about the Enlightenment, click on </a:t>
            </a:r>
            <a:r>
              <a:rPr lang="en-US" sz="1400" dirty="0"/>
              <a:t>this link: </a:t>
            </a:r>
            <a:r>
              <a:rPr lang="en-US" sz="1400" dirty="0">
                <a:hlinkClick r:id="rId3"/>
              </a:rPr>
              <a:t>http://plato.stanford.edu/entries/enlightenment</a:t>
            </a:r>
            <a:r>
              <a:rPr lang="en-US" sz="1400" dirty="0" smtClean="0">
                <a:hlinkClick r:id="rId3"/>
              </a:rPr>
              <a:t>/</a:t>
            </a:r>
            <a:r>
              <a:rPr lang="en-US" sz="1400" dirty="0" smtClean="0"/>
              <a:t> </a:t>
            </a:r>
          </a:p>
        </p:txBody>
      </p:sp>
    </p:spTree>
    <p:extLst>
      <p:ext uri="{BB962C8B-B14F-4D97-AF65-F5344CB8AC3E}">
        <p14:creationId xmlns:p14="http://schemas.microsoft.com/office/powerpoint/2010/main" val="7634198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9078"/>
            <a:ext cx="7313613" cy="868362"/>
          </a:xfrm>
        </p:spPr>
        <p:txBody>
          <a:bodyPr/>
          <a:lstStyle/>
          <a:p>
            <a:r>
              <a:rPr lang="en-US" dirty="0" smtClean="0"/>
              <a:t>Women’s Roles in the Salons</a:t>
            </a:r>
            <a:endParaRPr lang="en-US" dirty="0"/>
          </a:p>
        </p:txBody>
      </p:sp>
      <p:sp>
        <p:nvSpPr>
          <p:cNvPr id="3" name="Content Placeholder 2"/>
          <p:cNvSpPr>
            <a:spLocks noGrp="1"/>
          </p:cNvSpPr>
          <p:nvPr>
            <p:ph idx="1"/>
          </p:nvPr>
        </p:nvSpPr>
        <p:spPr>
          <a:xfrm>
            <a:off x="383268" y="1386860"/>
            <a:ext cx="3305715" cy="4744720"/>
          </a:xfrm>
        </p:spPr>
        <p:txBody>
          <a:bodyPr>
            <a:normAutofit fontScale="92500" lnSpcReduction="10000"/>
          </a:bodyPr>
          <a:lstStyle/>
          <a:p>
            <a:pPr marL="0" indent="0">
              <a:buNone/>
            </a:pPr>
            <a:r>
              <a:rPr lang="en-US" dirty="0" smtClean="0"/>
              <a:t>Much of the growing attendance and importance of salons was a direct result of the women hosting these intellectual gatherings. At </a:t>
            </a:r>
            <a:r>
              <a:rPr lang="en-US" dirty="0"/>
              <a:t>the </a:t>
            </a:r>
            <a:r>
              <a:rPr lang="en-US" dirty="0" smtClean="0"/>
              <a:t>salons, </a:t>
            </a:r>
            <a:r>
              <a:rPr lang="en-US" dirty="0"/>
              <a:t>the </a:t>
            </a:r>
            <a:r>
              <a:rPr lang="en-US" i="1" dirty="0" err="1"/>
              <a:t>salonnière</a:t>
            </a:r>
            <a:r>
              <a:rPr lang="en-US" i="1" dirty="0"/>
              <a:t> </a:t>
            </a:r>
            <a:r>
              <a:rPr lang="en-US" dirty="0"/>
              <a:t>chose her guests and </a:t>
            </a:r>
            <a:r>
              <a:rPr lang="en-US" dirty="0" smtClean="0"/>
              <a:t>thereby determined </a:t>
            </a:r>
            <a:r>
              <a:rPr lang="en-US" dirty="0"/>
              <a:t>the ultimate composition of the room. While men could decide whether or not they attended a salon, it was the </a:t>
            </a:r>
            <a:r>
              <a:rPr lang="en-US" i="1" dirty="0" err="1"/>
              <a:t>salonnière</a:t>
            </a:r>
            <a:r>
              <a:rPr lang="en-US" i="1" dirty="0"/>
              <a:t> </a:t>
            </a:r>
            <a:r>
              <a:rPr lang="en-US" dirty="0"/>
              <a:t>who determined whether they would be </a:t>
            </a:r>
            <a:r>
              <a:rPr lang="en-US" dirty="0" smtClean="0"/>
              <a:t>invited at </a:t>
            </a:r>
            <a:r>
              <a:rPr lang="en-US" dirty="0"/>
              <a:t>all. </a:t>
            </a:r>
            <a:endParaRPr lang="en-US" dirty="0" smtClean="0"/>
          </a:p>
          <a:p>
            <a:pPr marL="0" indent="0">
              <a:buNone/>
            </a:pPr>
            <a:endParaRPr lang="en-US" dirty="0"/>
          </a:p>
          <a:p>
            <a:pPr marL="0" indent="0">
              <a:buNone/>
            </a:pPr>
            <a:endParaRPr lang="en-US" sz="1400" dirty="0"/>
          </a:p>
          <a:p>
            <a:pPr marL="0" indent="0">
              <a:buNone/>
            </a:pPr>
            <a:endParaRPr lang="en-US" sz="1400" dirty="0"/>
          </a:p>
        </p:txBody>
      </p:sp>
      <p:pic>
        <p:nvPicPr>
          <p:cNvPr id="4" name="Picture 3"/>
          <p:cNvPicPr>
            <a:picLocks noChangeAspect="1"/>
          </p:cNvPicPr>
          <p:nvPr/>
        </p:nvPicPr>
        <p:blipFill>
          <a:blip r:embed="rId2"/>
          <a:stretch>
            <a:fillRect/>
          </a:stretch>
        </p:blipFill>
        <p:spPr>
          <a:xfrm>
            <a:off x="3808770" y="1666777"/>
            <a:ext cx="4866539" cy="3911063"/>
          </a:xfrm>
          <a:prstGeom prst="rect">
            <a:avLst/>
          </a:prstGeom>
        </p:spPr>
      </p:pic>
      <p:sp>
        <p:nvSpPr>
          <p:cNvPr id="5" name="TextBox 4"/>
          <p:cNvSpPr txBox="1"/>
          <p:nvPr/>
        </p:nvSpPr>
        <p:spPr>
          <a:xfrm>
            <a:off x="3760103" y="6131580"/>
            <a:ext cx="4915206" cy="523220"/>
          </a:xfrm>
          <a:prstGeom prst="rect">
            <a:avLst/>
          </a:prstGeom>
          <a:noFill/>
        </p:spPr>
        <p:txBody>
          <a:bodyPr wrap="square" rtlCol="0">
            <a:spAutoFit/>
          </a:bodyPr>
          <a:lstStyle/>
          <a:p>
            <a:r>
              <a:rPr lang="en-US" sz="1400" dirty="0"/>
              <a:t>*To learn more about the women of the French salons, </a:t>
            </a:r>
            <a:endParaRPr lang="en-US" sz="1400" dirty="0" smtClean="0"/>
          </a:p>
          <a:p>
            <a:r>
              <a:rPr lang="en-US" sz="1400" dirty="0" smtClean="0"/>
              <a:t>visit </a:t>
            </a:r>
            <a:r>
              <a:rPr lang="en-US" sz="1400" dirty="0"/>
              <a:t>this link: </a:t>
            </a:r>
            <a:r>
              <a:rPr lang="en-US" sz="1400" dirty="0">
                <a:hlinkClick r:id="rId3"/>
              </a:rPr>
              <a:t>http://www.youtube.com/watch?v=</a:t>
            </a:r>
            <a:r>
              <a:rPr lang="en-US" sz="1400" dirty="0" smtClean="0">
                <a:hlinkClick r:id="rId3"/>
              </a:rPr>
              <a:t>SbRGIFIBcQk</a:t>
            </a:r>
            <a:endParaRPr lang="en-US" sz="1400" dirty="0"/>
          </a:p>
        </p:txBody>
      </p:sp>
    </p:spTree>
    <p:extLst>
      <p:ext uri="{BB962C8B-B14F-4D97-AF65-F5344CB8AC3E}">
        <p14:creationId xmlns:p14="http://schemas.microsoft.com/office/powerpoint/2010/main" val="41529999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2" y="111936"/>
            <a:ext cx="8940245" cy="868362"/>
          </a:xfrm>
        </p:spPr>
        <p:txBody>
          <a:bodyPr/>
          <a:lstStyle/>
          <a:p>
            <a:r>
              <a:rPr lang="en-US" dirty="0" smtClean="0"/>
              <a:t>Important Women of the Salons</a:t>
            </a:r>
            <a:endParaRPr lang="en-US" dirty="0"/>
          </a:p>
        </p:txBody>
      </p:sp>
      <p:sp>
        <p:nvSpPr>
          <p:cNvPr id="3" name="Content Placeholder 2"/>
          <p:cNvSpPr>
            <a:spLocks noGrp="1"/>
          </p:cNvSpPr>
          <p:nvPr>
            <p:ph idx="1"/>
          </p:nvPr>
        </p:nvSpPr>
        <p:spPr>
          <a:xfrm>
            <a:off x="510014" y="1025716"/>
            <a:ext cx="8110222" cy="4582604"/>
          </a:xfrm>
        </p:spPr>
        <p:txBody>
          <a:bodyPr>
            <a:normAutofit fontScale="77500" lnSpcReduction="20000"/>
          </a:bodyPr>
          <a:lstStyle/>
          <a:p>
            <a:pPr marL="0" indent="0">
              <a:buNone/>
            </a:pPr>
            <a:r>
              <a:rPr lang="en-US" dirty="0" smtClean="0"/>
              <a:t>Women, known as </a:t>
            </a:r>
            <a:r>
              <a:rPr lang="en-US" dirty="0" err="1"/>
              <a:t>s</a:t>
            </a:r>
            <a:r>
              <a:rPr lang="en-US" dirty="0" err="1" smtClean="0"/>
              <a:t>alonnières</a:t>
            </a:r>
            <a:r>
              <a:rPr lang="en-US" dirty="0" smtClean="0"/>
              <a:t>, were at the center of the salons, which allowed them leadership </a:t>
            </a:r>
            <a:r>
              <a:rPr lang="en-US" dirty="0"/>
              <a:t>and involvement </a:t>
            </a:r>
            <a:r>
              <a:rPr lang="en-US" dirty="0" smtClean="0"/>
              <a:t>in an intellectual capacity like no other venue in society.</a:t>
            </a:r>
          </a:p>
          <a:p>
            <a:pPr marL="0" indent="0">
              <a:buNone/>
            </a:pPr>
            <a:r>
              <a:rPr lang="en-US" sz="1800" dirty="0" smtClean="0"/>
              <a:t>Some of the most famous </a:t>
            </a:r>
            <a:r>
              <a:rPr lang="en-US" sz="1800" i="1" dirty="0" err="1" smtClean="0"/>
              <a:t>salonnières</a:t>
            </a:r>
            <a:r>
              <a:rPr lang="en-US" sz="1800" i="1" dirty="0" smtClean="0"/>
              <a:t> </a:t>
            </a:r>
            <a:r>
              <a:rPr lang="en-US" sz="1800" dirty="0" smtClean="0"/>
              <a:t>included:</a:t>
            </a:r>
          </a:p>
          <a:p>
            <a:pPr marL="0" indent="0">
              <a:buNone/>
            </a:pPr>
            <a:r>
              <a:rPr lang="en-US" sz="1800" i="1" dirty="0" smtClean="0"/>
              <a:t>MADAME NECKER</a:t>
            </a:r>
          </a:p>
          <a:p>
            <a:pPr marL="0" indent="0">
              <a:buNone/>
            </a:pPr>
            <a:r>
              <a:rPr lang="en-US" sz="1800" i="1" dirty="0" smtClean="0"/>
              <a:t>MADAME DE STAEL</a:t>
            </a:r>
          </a:p>
          <a:p>
            <a:pPr marL="0" indent="0">
              <a:buNone/>
            </a:pPr>
            <a:r>
              <a:rPr lang="en-US" sz="1800" i="1" dirty="0" smtClean="0"/>
              <a:t>MADAME GEOFFRIN</a:t>
            </a:r>
          </a:p>
          <a:p>
            <a:pPr marL="0" indent="0">
              <a:buNone/>
            </a:pPr>
            <a:r>
              <a:rPr lang="en-US" sz="1800" i="1" dirty="0" smtClean="0"/>
              <a:t>MADAME </a:t>
            </a:r>
            <a:r>
              <a:rPr lang="en-US" sz="1800" i="1" dirty="0"/>
              <a:t>DU </a:t>
            </a:r>
            <a:r>
              <a:rPr lang="en-US" sz="1800" i="1" dirty="0" smtClean="0"/>
              <a:t>DEFFAND</a:t>
            </a:r>
          </a:p>
          <a:p>
            <a:pPr marL="0" indent="0">
              <a:buNone/>
            </a:pPr>
            <a:r>
              <a:rPr lang="en-US" sz="1800" i="1" dirty="0"/>
              <a:t>MADAME </a:t>
            </a:r>
            <a:r>
              <a:rPr lang="en-US" sz="1800" i="1" dirty="0" smtClean="0"/>
              <a:t>D'EPINAY</a:t>
            </a:r>
          </a:p>
          <a:p>
            <a:pPr marL="0" indent="0">
              <a:buNone/>
            </a:pPr>
            <a:r>
              <a:rPr lang="en-US" sz="1800" i="1" dirty="0" smtClean="0"/>
              <a:t>MADAME DE TENCIN</a:t>
            </a:r>
          </a:p>
          <a:p>
            <a:pPr marL="0" indent="0">
              <a:buNone/>
            </a:pPr>
            <a:r>
              <a:rPr lang="en-US" sz="1800" i="1" dirty="0" smtClean="0"/>
              <a:t>MADEMOISELLE </a:t>
            </a:r>
            <a:r>
              <a:rPr lang="en-US" sz="1800" i="1" dirty="0"/>
              <a:t>DE </a:t>
            </a:r>
            <a:r>
              <a:rPr lang="en-US" sz="1800" i="1" dirty="0" smtClean="0"/>
              <a:t>LESPINASSE</a:t>
            </a:r>
          </a:p>
          <a:p>
            <a:pPr marL="0" indent="0">
              <a:buNone/>
            </a:pPr>
            <a:r>
              <a:rPr lang="en-US" sz="1050" dirty="0" smtClean="0"/>
              <a:t>						</a:t>
            </a:r>
          </a:p>
          <a:p>
            <a:pPr marL="0" indent="0">
              <a:buNone/>
            </a:pPr>
            <a:endParaRPr lang="en-US" sz="1700" dirty="0" smtClean="0"/>
          </a:p>
          <a:p>
            <a:pPr marL="0" indent="0">
              <a:buNone/>
            </a:pPr>
            <a:endParaRPr lang="en-US" sz="1700" dirty="0" smtClean="0"/>
          </a:p>
        </p:txBody>
      </p:sp>
      <p:pic>
        <p:nvPicPr>
          <p:cNvPr id="5" name="Picture 4"/>
          <p:cNvPicPr>
            <a:picLocks noChangeAspect="1"/>
          </p:cNvPicPr>
          <p:nvPr/>
        </p:nvPicPr>
        <p:blipFill>
          <a:blip r:embed="rId2"/>
          <a:stretch>
            <a:fillRect/>
          </a:stretch>
        </p:blipFill>
        <p:spPr>
          <a:xfrm>
            <a:off x="5296976" y="1727200"/>
            <a:ext cx="3231819" cy="4673600"/>
          </a:xfrm>
          <a:prstGeom prst="rect">
            <a:avLst/>
          </a:prstGeom>
        </p:spPr>
      </p:pic>
      <p:sp>
        <p:nvSpPr>
          <p:cNvPr id="6" name="TextBox 5"/>
          <p:cNvSpPr txBox="1"/>
          <p:nvPr/>
        </p:nvSpPr>
        <p:spPr>
          <a:xfrm>
            <a:off x="264160" y="5444609"/>
            <a:ext cx="4490720" cy="1169551"/>
          </a:xfrm>
          <a:prstGeom prst="rect">
            <a:avLst/>
          </a:prstGeom>
          <a:noFill/>
        </p:spPr>
        <p:txBody>
          <a:bodyPr wrap="square" rtlCol="0">
            <a:spAutoFit/>
          </a:bodyPr>
          <a:lstStyle/>
          <a:p>
            <a:r>
              <a:rPr lang="en-US" sz="1400" dirty="0"/>
              <a:t>*To learn more about the women in the Salons of Paris, visit this link: </a:t>
            </a:r>
            <a:r>
              <a:rPr lang="en-US" sz="1400" dirty="0">
                <a:hlinkClick r:id="rId3"/>
              </a:rPr>
              <a:t>http://world4.eu/the-salons-of-paris/</a:t>
            </a:r>
            <a:r>
              <a:rPr lang="en-US" sz="1400" dirty="0"/>
              <a:t> and </a:t>
            </a:r>
            <a:r>
              <a:rPr lang="en-US" sz="1400" dirty="0">
                <a:hlinkClick r:id="rId4"/>
              </a:rPr>
              <a:t>http://www.dailywriting.net/SalonBackground.htm</a:t>
            </a:r>
            <a:r>
              <a:rPr lang="en-US" sz="1400" dirty="0"/>
              <a:t> and </a:t>
            </a:r>
            <a:r>
              <a:rPr lang="en-US" sz="1400" dirty="0">
                <a:hlinkClick r:id="rId5"/>
              </a:rPr>
              <a:t>http://www.fordham.edu/halsall/mod/18salons.asp</a:t>
            </a:r>
            <a:endParaRPr lang="en-US" sz="1400" dirty="0"/>
          </a:p>
          <a:p>
            <a:endParaRPr lang="en-US" sz="1400" dirty="0"/>
          </a:p>
        </p:txBody>
      </p:sp>
    </p:spTree>
    <p:extLst>
      <p:ext uri="{BB962C8B-B14F-4D97-AF65-F5344CB8AC3E}">
        <p14:creationId xmlns:p14="http://schemas.microsoft.com/office/powerpoint/2010/main" val="276036101"/>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61"/>
            <a:ext cx="9143999" cy="863599"/>
          </a:xfrm>
        </p:spPr>
        <p:txBody>
          <a:bodyPr/>
          <a:lstStyle/>
          <a:p>
            <a:r>
              <a:rPr lang="en-US" dirty="0" smtClean="0"/>
              <a:t>Intellectual Significance of Salons</a:t>
            </a:r>
            <a:endParaRPr lang="en-US" dirty="0"/>
          </a:p>
        </p:txBody>
      </p:sp>
      <p:sp>
        <p:nvSpPr>
          <p:cNvPr id="10" name="TextBox 9"/>
          <p:cNvSpPr txBox="1"/>
          <p:nvPr/>
        </p:nvSpPr>
        <p:spPr>
          <a:xfrm>
            <a:off x="809958" y="1331890"/>
            <a:ext cx="3406637" cy="3693319"/>
          </a:xfrm>
          <a:prstGeom prst="rect">
            <a:avLst/>
          </a:prstGeom>
          <a:noFill/>
          <a:ln w="28575" cmpd="sng">
            <a:solidFill>
              <a:schemeClr val="tx1"/>
            </a:solidFill>
          </a:ln>
        </p:spPr>
        <p:txBody>
          <a:bodyPr wrap="square" rtlCol="0">
            <a:spAutoFit/>
          </a:bodyPr>
          <a:lstStyle/>
          <a:p>
            <a:r>
              <a:rPr lang="en-US" dirty="0" err="1"/>
              <a:t>S</a:t>
            </a:r>
            <a:r>
              <a:rPr lang="en-US" dirty="0" err="1" smtClean="0"/>
              <a:t>alonnières</a:t>
            </a:r>
            <a:r>
              <a:rPr lang="en-US" dirty="0" smtClean="0"/>
              <a:t> </a:t>
            </a:r>
            <a:r>
              <a:rPr lang="en-US" dirty="0"/>
              <a:t>were responsible for setting the agenda of topics of discourse and running the conversation. This powerful ability to control the content of discussions also </a:t>
            </a:r>
            <a:r>
              <a:rPr lang="en-US" dirty="0" smtClean="0"/>
              <a:t>often determined the matters on which philosophers </a:t>
            </a:r>
            <a:r>
              <a:rPr lang="en-US" dirty="0"/>
              <a:t>would </a:t>
            </a:r>
            <a:r>
              <a:rPr lang="en-US" dirty="0" smtClean="0"/>
              <a:t>focus. Many of the philosophes and </a:t>
            </a:r>
            <a:r>
              <a:rPr lang="en-US" dirty="0" err="1"/>
              <a:t>e</a:t>
            </a:r>
            <a:r>
              <a:rPr lang="en-US" dirty="0" err="1" smtClean="0"/>
              <a:t>ncyclopedists</a:t>
            </a:r>
            <a:r>
              <a:rPr lang="en-US" dirty="0" smtClean="0"/>
              <a:t> were greatly influenced by these women, including Rousseau, Montesquieu, Buffon, and </a:t>
            </a:r>
            <a:r>
              <a:rPr lang="en-US" dirty="0" err="1" smtClean="0"/>
              <a:t>d’Alembert</a:t>
            </a:r>
            <a:r>
              <a:rPr lang="en-US" dirty="0" smtClean="0"/>
              <a:t>.</a:t>
            </a:r>
          </a:p>
        </p:txBody>
      </p:sp>
      <p:sp>
        <p:nvSpPr>
          <p:cNvPr id="11" name="TextBox 10"/>
          <p:cNvSpPr txBox="1"/>
          <p:nvPr/>
        </p:nvSpPr>
        <p:spPr>
          <a:xfrm>
            <a:off x="162560" y="5960485"/>
            <a:ext cx="8321040" cy="523220"/>
          </a:xfrm>
          <a:prstGeom prst="rect">
            <a:avLst/>
          </a:prstGeom>
          <a:noFill/>
        </p:spPr>
        <p:txBody>
          <a:bodyPr wrap="square" rtlCol="0">
            <a:spAutoFit/>
          </a:bodyPr>
          <a:lstStyle/>
          <a:p>
            <a:r>
              <a:rPr lang="en-US" sz="1400" dirty="0"/>
              <a:t>*To learn more about </a:t>
            </a:r>
            <a:r>
              <a:rPr lang="en-US" sz="1400" dirty="0" smtClean="0"/>
              <a:t>French Salons as a place of intellectual development visit </a:t>
            </a:r>
            <a:r>
              <a:rPr lang="en-US" sz="1400" dirty="0"/>
              <a:t>this link: </a:t>
            </a:r>
            <a:r>
              <a:rPr lang="en-US" sz="1400" dirty="0">
                <a:hlinkClick r:id="rId2"/>
              </a:rPr>
              <a:t>http://www.katelynludwig.com/masters/the_literary_salon/a_brief_history/</a:t>
            </a:r>
            <a:r>
              <a:rPr lang="en-US" sz="1400" dirty="0" smtClean="0">
                <a:hlinkClick r:id="rId2"/>
              </a:rPr>
              <a:t>salons_as_womens_place.html</a:t>
            </a:r>
            <a:endParaRPr lang="en-US" sz="1400" dirty="0"/>
          </a:p>
        </p:txBody>
      </p:sp>
      <p:sp>
        <p:nvSpPr>
          <p:cNvPr id="12" name="TextBox 11"/>
          <p:cNvSpPr txBox="1"/>
          <p:nvPr/>
        </p:nvSpPr>
        <p:spPr>
          <a:xfrm>
            <a:off x="4886961" y="1331890"/>
            <a:ext cx="3322320" cy="3693319"/>
          </a:xfrm>
          <a:prstGeom prst="rect">
            <a:avLst/>
          </a:prstGeom>
          <a:noFill/>
          <a:ln w="28575" cmpd="sng">
            <a:solidFill>
              <a:schemeClr val="tx1"/>
            </a:solidFill>
          </a:ln>
        </p:spPr>
        <p:txBody>
          <a:bodyPr wrap="square" rtlCol="0">
            <a:spAutoFit/>
          </a:bodyPr>
          <a:lstStyle/>
          <a:p>
            <a:r>
              <a:rPr lang="en-US" dirty="0"/>
              <a:t>S</a:t>
            </a:r>
            <a:r>
              <a:rPr lang="en-US" dirty="0" smtClean="0"/>
              <a:t>alons </a:t>
            </a:r>
            <a:r>
              <a:rPr lang="en-US" dirty="0"/>
              <a:t>became important for women’s </a:t>
            </a:r>
            <a:r>
              <a:rPr lang="en-US" dirty="0" smtClean="0"/>
              <a:t>intellectual development </a:t>
            </a:r>
            <a:r>
              <a:rPr lang="en-US" dirty="0"/>
              <a:t>because they </a:t>
            </a:r>
            <a:r>
              <a:rPr lang="en-US" dirty="0" smtClean="0"/>
              <a:t>became </a:t>
            </a:r>
            <a:r>
              <a:rPr lang="en-US" dirty="0"/>
              <a:t>a socially acceptable substitute for the formal education denied </a:t>
            </a:r>
            <a:r>
              <a:rPr lang="en-US" dirty="0" smtClean="0"/>
              <a:t>to women and a place for women </a:t>
            </a:r>
            <a:r>
              <a:rPr lang="en-US" dirty="0"/>
              <a:t>to exhibit their </a:t>
            </a:r>
            <a:r>
              <a:rPr lang="en-US" dirty="0" smtClean="0"/>
              <a:t>learning. </a:t>
            </a:r>
            <a:r>
              <a:rPr lang="en-US" dirty="0"/>
              <a:t>In many ways, it represented an informal university for women – one of the only places that women could sharpen their intellectual prowess by conversing with other educated men and women. </a:t>
            </a:r>
            <a:endParaRPr lang="en-US" dirty="0" smtClean="0"/>
          </a:p>
        </p:txBody>
      </p:sp>
    </p:spTree>
    <p:extLst>
      <p:ext uri="{BB962C8B-B14F-4D97-AF65-F5344CB8AC3E}">
        <p14:creationId xmlns:p14="http://schemas.microsoft.com/office/powerpoint/2010/main" val="117138552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846"/>
            <a:ext cx="7313613" cy="654634"/>
          </a:xfrm>
        </p:spPr>
        <p:txBody>
          <a:bodyPr/>
          <a:lstStyle/>
          <a:p>
            <a:r>
              <a:rPr lang="en-US" dirty="0" smtClean="0"/>
              <a:t>Social Significance of Salons</a:t>
            </a:r>
            <a:endParaRPr lang="en-US" dirty="0"/>
          </a:p>
        </p:txBody>
      </p:sp>
      <p:sp>
        <p:nvSpPr>
          <p:cNvPr id="3" name="Content Placeholder 2"/>
          <p:cNvSpPr>
            <a:spLocks noGrp="1"/>
          </p:cNvSpPr>
          <p:nvPr>
            <p:ph idx="1"/>
          </p:nvPr>
        </p:nvSpPr>
        <p:spPr>
          <a:xfrm>
            <a:off x="213360" y="894080"/>
            <a:ext cx="8636000" cy="2143760"/>
          </a:xfrm>
        </p:spPr>
        <p:txBody>
          <a:bodyPr>
            <a:normAutofit fontScale="70000" lnSpcReduction="20000"/>
          </a:bodyPr>
          <a:lstStyle/>
          <a:p>
            <a:pPr marL="0" indent="0">
              <a:buNone/>
            </a:pPr>
            <a:r>
              <a:rPr lang="en-US" dirty="0" smtClean="0"/>
              <a:t>Salons were </a:t>
            </a:r>
            <a:r>
              <a:rPr lang="en-US" dirty="0"/>
              <a:t>cosmopolitan in nature, </a:t>
            </a:r>
            <a:r>
              <a:rPr lang="en-US" dirty="0"/>
              <a:t>a</a:t>
            </a:r>
            <a:r>
              <a:rPr lang="en-US" dirty="0" smtClean="0"/>
              <a:t> </a:t>
            </a:r>
            <a:r>
              <a:rPr lang="en-US" dirty="0"/>
              <a:t>remarkable mixture of social classes </a:t>
            </a:r>
            <a:r>
              <a:rPr lang="en-US" dirty="0" smtClean="0"/>
              <a:t>were in attendance: </a:t>
            </a:r>
            <a:r>
              <a:rPr lang="en-US" dirty="0"/>
              <a:t>aristocrats, distinguished foreigners, literati, </a:t>
            </a:r>
            <a:r>
              <a:rPr lang="en-US" dirty="0" smtClean="0"/>
              <a:t>artists, scientists</a:t>
            </a:r>
            <a:r>
              <a:rPr lang="en-US" dirty="0"/>
              <a:t>, </a:t>
            </a:r>
            <a:r>
              <a:rPr lang="en-US" dirty="0" err="1"/>
              <a:t>abbés</a:t>
            </a:r>
            <a:r>
              <a:rPr lang="en-US" dirty="0"/>
              <a:t>, </a:t>
            </a:r>
            <a:r>
              <a:rPr lang="en-US" i="1" dirty="0"/>
              <a:t>philosophes </a:t>
            </a:r>
            <a:r>
              <a:rPr lang="en-US" dirty="0"/>
              <a:t>and, mostly importantly, women. </a:t>
            </a:r>
            <a:endParaRPr lang="en-US" dirty="0" smtClean="0"/>
          </a:p>
          <a:p>
            <a:pPr marL="0" indent="0">
              <a:buNone/>
            </a:pPr>
            <a:r>
              <a:rPr lang="en-US" dirty="0"/>
              <a:t>C</a:t>
            </a:r>
            <a:r>
              <a:rPr lang="en-US" dirty="0" smtClean="0"/>
              <a:t>ommon </a:t>
            </a:r>
            <a:r>
              <a:rPr lang="en-US" dirty="0"/>
              <a:t>people </a:t>
            </a:r>
            <a:r>
              <a:rPr lang="en-US" dirty="0" smtClean="0"/>
              <a:t>could interact </a:t>
            </a:r>
            <a:r>
              <a:rPr lang="en-US" dirty="0"/>
              <a:t>with the nobility at Parisian </a:t>
            </a:r>
            <a:r>
              <a:rPr lang="en-US" dirty="0" smtClean="0"/>
              <a:t>salons, thus </a:t>
            </a:r>
            <a:r>
              <a:rPr lang="en-US" dirty="0"/>
              <a:t>salons helped to break down </a:t>
            </a:r>
            <a:r>
              <a:rPr lang="en-US" dirty="0" smtClean="0"/>
              <a:t>existing social </a:t>
            </a:r>
            <a:r>
              <a:rPr lang="en-US" dirty="0"/>
              <a:t>and intellectual </a:t>
            </a:r>
            <a:r>
              <a:rPr lang="en-US" dirty="0" smtClean="0"/>
              <a:t>barriers.</a:t>
            </a:r>
          </a:p>
          <a:p>
            <a:pPr marL="0" indent="0">
              <a:buNone/>
            </a:pPr>
            <a:r>
              <a:rPr lang="en-US" dirty="0"/>
              <a:t>Salons were places of enlightened conversation, </a:t>
            </a:r>
            <a:r>
              <a:rPr lang="en-US" dirty="0" smtClean="0"/>
              <a:t>which included an increased </a:t>
            </a:r>
            <a:r>
              <a:rPr lang="en-US" dirty="0"/>
              <a:t>attention to gender </a:t>
            </a:r>
            <a:r>
              <a:rPr lang="en-US" dirty="0" smtClean="0"/>
              <a:t>equality. </a:t>
            </a:r>
            <a:r>
              <a:rPr lang="en-US" dirty="0"/>
              <a:t>S</a:t>
            </a:r>
            <a:r>
              <a:rPr lang="en-US" dirty="0" smtClean="0"/>
              <a:t>alons </a:t>
            </a:r>
            <a:r>
              <a:rPr lang="en-US" dirty="0"/>
              <a:t>offered an ideal location for women </a:t>
            </a:r>
            <a:r>
              <a:rPr lang="en-US" dirty="0" smtClean="0"/>
              <a:t>to expand their role in society.</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2"/>
          <a:stretch>
            <a:fillRect/>
          </a:stretch>
        </p:blipFill>
        <p:spPr>
          <a:xfrm>
            <a:off x="526732" y="3037840"/>
            <a:ext cx="7936547" cy="3195925"/>
          </a:xfrm>
          <a:prstGeom prst="rect">
            <a:avLst/>
          </a:prstGeom>
        </p:spPr>
      </p:pic>
      <p:sp>
        <p:nvSpPr>
          <p:cNvPr id="6" name="TextBox 5"/>
          <p:cNvSpPr txBox="1"/>
          <p:nvPr/>
        </p:nvSpPr>
        <p:spPr>
          <a:xfrm>
            <a:off x="1351280" y="6235690"/>
            <a:ext cx="5831840" cy="523220"/>
          </a:xfrm>
          <a:prstGeom prst="rect">
            <a:avLst/>
          </a:prstGeom>
          <a:noFill/>
        </p:spPr>
        <p:txBody>
          <a:bodyPr wrap="square" rtlCol="0">
            <a:spAutoFit/>
          </a:bodyPr>
          <a:lstStyle/>
          <a:p>
            <a:r>
              <a:rPr lang="en-US" sz="1400" dirty="0"/>
              <a:t>*To learn more about the social structure of Paris salons, visit this link: </a:t>
            </a:r>
            <a:r>
              <a:rPr lang="en-US" sz="1400" dirty="0">
                <a:hlinkClick r:id="rId3"/>
              </a:rPr>
              <a:t>https://sites.google.com/a/wisc.edu/ils202fall11/home/student-wikis/group4</a:t>
            </a:r>
            <a:r>
              <a:rPr lang="en-US" sz="1400" dirty="0"/>
              <a:t> </a:t>
            </a:r>
          </a:p>
        </p:txBody>
      </p:sp>
    </p:spTree>
    <p:extLst>
      <p:ext uri="{BB962C8B-B14F-4D97-AF65-F5344CB8AC3E}">
        <p14:creationId xmlns:p14="http://schemas.microsoft.com/office/powerpoint/2010/main" val="140345930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086" y="167958"/>
            <a:ext cx="7597914" cy="868362"/>
          </a:xfrm>
        </p:spPr>
        <p:txBody>
          <a:bodyPr/>
          <a:lstStyle/>
          <a:p>
            <a:r>
              <a:rPr lang="en-US" dirty="0" smtClean="0"/>
              <a:t>Cultural Significance of Salons</a:t>
            </a:r>
            <a:endParaRPr lang="en-US" dirty="0"/>
          </a:p>
        </p:txBody>
      </p:sp>
      <p:sp>
        <p:nvSpPr>
          <p:cNvPr id="3" name="Content Placeholder 2"/>
          <p:cNvSpPr>
            <a:spLocks noGrp="1"/>
          </p:cNvSpPr>
          <p:nvPr>
            <p:ph idx="1"/>
          </p:nvPr>
        </p:nvSpPr>
        <p:spPr>
          <a:xfrm>
            <a:off x="5659120" y="1371601"/>
            <a:ext cx="3200400" cy="3901440"/>
          </a:xfrm>
        </p:spPr>
        <p:txBody>
          <a:bodyPr>
            <a:normAutofit/>
          </a:bodyPr>
          <a:lstStyle/>
          <a:p>
            <a:pPr marL="0" indent="0">
              <a:buNone/>
            </a:pPr>
            <a:r>
              <a:rPr lang="en-US" dirty="0" err="1" smtClean="0"/>
              <a:t>Salonnières</a:t>
            </a:r>
            <a:r>
              <a:rPr lang="en-US" dirty="0" smtClean="0"/>
              <a:t> established painters, writers, and composers as frequent guests at many of these Parisian gatherings, broadening the evening programs beyond intellectual discussion to include significant cultural contributions.</a:t>
            </a:r>
            <a:endParaRPr lang="en-US" dirty="0"/>
          </a:p>
        </p:txBody>
      </p:sp>
      <p:sp>
        <p:nvSpPr>
          <p:cNvPr id="6" name="TextBox 5"/>
          <p:cNvSpPr txBox="1"/>
          <p:nvPr/>
        </p:nvSpPr>
        <p:spPr>
          <a:xfrm>
            <a:off x="245606" y="5293361"/>
            <a:ext cx="5132102" cy="646331"/>
          </a:xfrm>
          <a:prstGeom prst="rect">
            <a:avLst/>
          </a:prstGeom>
          <a:noFill/>
        </p:spPr>
        <p:txBody>
          <a:bodyPr wrap="square" rtlCol="0">
            <a:spAutoFit/>
          </a:bodyPr>
          <a:lstStyle/>
          <a:p>
            <a:pPr algn="ctr"/>
            <a:r>
              <a:rPr lang="en-US" i="1" dirty="0"/>
              <a:t>La Lecture de Moli</a:t>
            </a:r>
            <a:r>
              <a:rPr lang="en-US" dirty="0"/>
              <a:t>è</a:t>
            </a:r>
            <a:r>
              <a:rPr lang="en-US" i="1" dirty="0"/>
              <a:t>re</a:t>
            </a:r>
            <a:r>
              <a:rPr lang="en-US" dirty="0"/>
              <a:t> (1728) </a:t>
            </a:r>
          </a:p>
          <a:p>
            <a:pPr algn="ctr"/>
            <a:r>
              <a:rPr lang="en-US" dirty="0"/>
              <a:t>by Jean-François de </a:t>
            </a:r>
            <a:r>
              <a:rPr lang="en-US" dirty="0" smtClean="0"/>
              <a:t>Troy</a:t>
            </a:r>
            <a:endParaRPr lang="en-US" dirty="0"/>
          </a:p>
        </p:txBody>
      </p:sp>
      <p:pic>
        <p:nvPicPr>
          <p:cNvPr id="7" name="Picture 6"/>
          <p:cNvPicPr>
            <a:picLocks noChangeAspect="1"/>
          </p:cNvPicPr>
          <p:nvPr/>
        </p:nvPicPr>
        <p:blipFill>
          <a:blip r:embed="rId2"/>
          <a:stretch>
            <a:fillRect/>
          </a:stretch>
        </p:blipFill>
        <p:spPr>
          <a:xfrm>
            <a:off x="245606" y="1270001"/>
            <a:ext cx="5132102" cy="4003040"/>
          </a:xfrm>
          <a:prstGeom prst="rect">
            <a:avLst/>
          </a:prstGeom>
        </p:spPr>
      </p:pic>
      <p:sp>
        <p:nvSpPr>
          <p:cNvPr id="8" name="TextBox 7"/>
          <p:cNvSpPr txBox="1"/>
          <p:nvPr/>
        </p:nvSpPr>
        <p:spPr>
          <a:xfrm>
            <a:off x="4297680" y="5719227"/>
            <a:ext cx="4846320" cy="954107"/>
          </a:xfrm>
          <a:prstGeom prst="rect">
            <a:avLst/>
          </a:prstGeom>
          <a:noFill/>
        </p:spPr>
        <p:txBody>
          <a:bodyPr wrap="square" rtlCol="0">
            <a:spAutoFit/>
          </a:bodyPr>
          <a:lstStyle/>
          <a:p>
            <a:r>
              <a:rPr lang="en-US" sz="1400" dirty="0"/>
              <a:t>*To learn more about </a:t>
            </a:r>
            <a:r>
              <a:rPr lang="en-US" sz="1400" dirty="0" smtClean="0"/>
              <a:t>cultural influences of the French Salons, </a:t>
            </a:r>
            <a:r>
              <a:rPr lang="en-US" sz="1400" dirty="0"/>
              <a:t>visit this link: </a:t>
            </a:r>
            <a:r>
              <a:rPr lang="en-US" sz="1400" dirty="0">
                <a:hlinkClick r:id="rId3"/>
              </a:rPr>
              <a:t>https://www.mtholyoke.edu/courses/rschwart/hist255-s01/paris_homework/</a:t>
            </a:r>
            <a:r>
              <a:rPr lang="en-US" sz="1400" dirty="0" smtClean="0">
                <a:hlinkClick r:id="rId3"/>
              </a:rPr>
              <a:t>Background.salon.html</a:t>
            </a:r>
            <a:endParaRPr lang="en-US" sz="1400" dirty="0" smtClean="0"/>
          </a:p>
        </p:txBody>
      </p:sp>
    </p:spTree>
    <p:extLst>
      <p:ext uri="{BB962C8B-B14F-4D97-AF65-F5344CB8AC3E}">
        <p14:creationId xmlns:p14="http://schemas.microsoft.com/office/powerpoint/2010/main" val="416014250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7158"/>
            <a:ext cx="7313613" cy="756602"/>
          </a:xfrm>
        </p:spPr>
        <p:txBody>
          <a:bodyPr/>
          <a:lstStyle/>
          <a:p>
            <a:r>
              <a:rPr lang="en-US" dirty="0" smtClean="0"/>
              <a:t>Political Significance of Salons</a:t>
            </a:r>
            <a:endParaRPr lang="en-US" dirty="0"/>
          </a:p>
        </p:txBody>
      </p:sp>
      <p:sp>
        <p:nvSpPr>
          <p:cNvPr id="3" name="Content Placeholder 2"/>
          <p:cNvSpPr>
            <a:spLocks noGrp="1"/>
          </p:cNvSpPr>
          <p:nvPr>
            <p:ph idx="1"/>
          </p:nvPr>
        </p:nvSpPr>
        <p:spPr>
          <a:xfrm>
            <a:off x="4582160" y="1249680"/>
            <a:ext cx="4013200" cy="5232400"/>
          </a:xfrm>
        </p:spPr>
        <p:txBody>
          <a:bodyPr>
            <a:normAutofit fontScale="77500" lnSpcReduction="20000"/>
          </a:bodyPr>
          <a:lstStyle/>
          <a:p>
            <a:pPr marL="0" indent="0">
              <a:buNone/>
            </a:pPr>
            <a:r>
              <a:rPr lang="en-US" dirty="0" smtClean="0"/>
              <a:t>At first, </a:t>
            </a:r>
            <a:r>
              <a:rPr lang="en-US" dirty="0"/>
              <a:t>salons gave women an opportunity to </a:t>
            </a:r>
            <a:r>
              <a:rPr lang="en-US" dirty="0" smtClean="0"/>
              <a:t>indirectly </a:t>
            </a:r>
            <a:r>
              <a:rPr lang="en-US" dirty="0"/>
              <a:t>participate in political dialogue</a:t>
            </a:r>
            <a:r>
              <a:rPr lang="en-US" dirty="0" smtClean="0"/>
              <a:t>.</a:t>
            </a:r>
          </a:p>
          <a:p>
            <a:pPr marL="0" indent="0">
              <a:buNone/>
            </a:pPr>
            <a:r>
              <a:rPr lang="en-US" dirty="0" smtClean="0"/>
              <a:t>Later, Madame </a:t>
            </a:r>
            <a:r>
              <a:rPr lang="en-US" dirty="0"/>
              <a:t>De Stael entertained philosophers who discussed and suggested revolutionary principles designed to alter the existing political regime</a:t>
            </a:r>
            <a:r>
              <a:rPr lang="en-US" dirty="0" smtClean="0"/>
              <a:t>.</a:t>
            </a:r>
          </a:p>
          <a:p>
            <a:pPr marL="0" indent="0">
              <a:buNone/>
            </a:pPr>
            <a:r>
              <a:rPr lang="en-US" dirty="0"/>
              <a:t>"Conversation had become openly critical of the government, confrontational and conspiratorial, without, for all that, losing any of its gaiety, its verve or its </a:t>
            </a:r>
            <a:r>
              <a:rPr lang="en-US" dirty="0" smtClean="0"/>
              <a:t>elegance."  </a:t>
            </a:r>
          </a:p>
          <a:p>
            <a:pPr marL="0" indent="0">
              <a:buNone/>
            </a:pPr>
            <a:r>
              <a:rPr lang="en-US" sz="1800" dirty="0" smtClean="0"/>
              <a:t>*</a:t>
            </a:r>
            <a:r>
              <a:rPr lang="en-US" sz="1800" dirty="0"/>
              <a:t>To learn more about </a:t>
            </a:r>
            <a:r>
              <a:rPr lang="en-US" sz="1800" dirty="0" err="1" smtClean="0"/>
              <a:t>Mme</a:t>
            </a:r>
            <a:r>
              <a:rPr lang="en-US" sz="1800" dirty="0" smtClean="0"/>
              <a:t> De Stael, </a:t>
            </a:r>
            <a:r>
              <a:rPr lang="en-US" sz="1800" dirty="0"/>
              <a:t>visit this link: </a:t>
            </a:r>
            <a:r>
              <a:rPr lang="en-US" sz="1800" dirty="0">
                <a:hlinkClick r:id="rId2"/>
              </a:rPr>
              <a:t>http://digital.library.upenn.edu/women/eagle/congress/</a:t>
            </a:r>
            <a:r>
              <a:rPr lang="en-US" sz="1800" dirty="0" smtClean="0">
                <a:hlinkClick r:id="rId2"/>
              </a:rPr>
              <a:t>jenkins.html</a:t>
            </a:r>
            <a:r>
              <a:rPr lang="en-US" sz="1800" dirty="0" smtClean="0"/>
              <a:t> </a:t>
            </a:r>
          </a:p>
          <a:p>
            <a:pPr marL="0" indent="0">
              <a:buNone/>
            </a:pPr>
            <a:r>
              <a:rPr lang="en-US" sz="1800" dirty="0" smtClean="0"/>
              <a:t>or about the relationship of politics in </a:t>
            </a:r>
            <a:r>
              <a:rPr lang="en-US" sz="1800" dirty="0"/>
              <a:t>the </a:t>
            </a:r>
            <a:r>
              <a:rPr lang="en-US" sz="1800" dirty="0" smtClean="0"/>
              <a:t>salons: </a:t>
            </a:r>
            <a:r>
              <a:rPr lang="en-US" sz="1800" dirty="0">
                <a:hlinkClick r:id="rId3"/>
              </a:rPr>
              <a:t>http://www.nytimes.com/2005/11/20/books/review/20riding.html?_r=</a:t>
            </a:r>
            <a:r>
              <a:rPr lang="en-US" sz="1800" dirty="0" smtClean="0">
                <a:hlinkClick r:id="rId3"/>
              </a:rPr>
              <a:t>0</a:t>
            </a:r>
            <a:endParaRPr lang="en-US" sz="1800" dirty="0" smtClean="0"/>
          </a:p>
          <a:p>
            <a:pPr marL="0" indent="0">
              <a:buNone/>
            </a:pPr>
            <a:endParaRPr lang="en-US" sz="1600" dirty="0" smtClean="0"/>
          </a:p>
          <a:p>
            <a:pPr marL="0" indent="0">
              <a:buNone/>
            </a:pPr>
            <a:endParaRPr lang="en-US" sz="1600" dirty="0"/>
          </a:p>
        </p:txBody>
      </p:sp>
      <p:pic>
        <p:nvPicPr>
          <p:cNvPr id="4" name="Picture 3"/>
          <p:cNvPicPr>
            <a:picLocks noChangeAspect="1"/>
          </p:cNvPicPr>
          <p:nvPr/>
        </p:nvPicPr>
        <p:blipFill>
          <a:blip r:embed="rId4"/>
          <a:stretch>
            <a:fillRect/>
          </a:stretch>
        </p:blipFill>
        <p:spPr>
          <a:xfrm>
            <a:off x="452896" y="1249680"/>
            <a:ext cx="3666385" cy="5151120"/>
          </a:xfrm>
          <a:prstGeom prst="rect">
            <a:avLst/>
          </a:prstGeom>
        </p:spPr>
      </p:pic>
    </p:spTree>
    <p:extLst>
      <p:ext uri="{BB962C8B-B14F-4D97-AF65-F5344CB8AC3E}">
        <p14:creationId xmlns:p14="http://schemas.microsoft.com/office/powerpoint/2010/main" val="321140736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3704</TotalTime>
  <Words>1202</Words>
  <Application>Microsoft Macintosh PowerPoint</Application>
  <PresentationFormat>On-screen Show (4:3)</PresentationFormat>
  <Paragraphs>73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Inkwell</vt:lpstr>
      <vt:lpstr>The Role of Women in  18th Century French Salons</vt:lpstr>
      <vt:lpstr>What is a Salon?</vt:lpstr>
      <vt:lpstr>The Beginning of Salons</vt:lpstr>
      <vt:lpstr>Women’s Roles in the Salons</vt:lpstr>
      <vt:lpstr>Important Women of the Salons</vt:lpstr>
      <vt:lpstr>Intellectual Significance of Salons</vt:lpstr>
      <vt:lpstr>Social Significance of Salons</vt:lpstr>
      <vt:lpstr>Cultural Significance of Salons</vt:lpstr>
      <vt:lpstr>Political Significance of Salons</vt:lpstr>
      <vt:lpstr>Religious Significance of Salons</vt:lpstr>
      <vt:lpstr>The Impact of the Salonnières</vt:lpstr>
      <vt:lpstr>Works Cited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Roles in 18th Century French Salons</dc:title>
  <dc:creator>Lisa Godsick</dc:creator>
  <cp:lastModifiedBy>Lisa Godsick</cp:lastModifiedBy>
  <cp:revision>48</cp:revision>
  <dcterms:created xsi:type="dcterms:W3CDTF">2014-03-18T23:48:23Z</dcterms:created>
  <dcterms:modified xsi:type="dcterms:W3CDTF">2014-03-21T13:33:21Z</dcterms:modified>
</cp:coreProperties>
</file>